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webextensions/webextension1.xml" ContentType="application/vnd.ms-office.webextension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20" r:id="rId3"/>
    <p:sldMasterId id="2147483796" r:id="rId4"/>
  </p:sldMasterIdLst>
  <p:notesMasterIdLst>
    <p:notesMasterId r:id="rId13"/>
  </p:notesMasterIdLst>
  <p:handoutMasterIdLst>
    <p:handoutMasterId r:id="rId14"/>
  </p:handoutMasterIdLst>
  <p:sldIdLst>
    <p:sldId id="405" r:id="rId5"/>
    <p:sldId id="334" r:id="rId6"/>
    <p:sldId id="389" r:id="rId7"/>
    <p:sldId id="394" r:id="rId8"/>
    <p:sldId id="476" r:id="rId9"/>
    <p:sldId id="477" r:id="rId10"/>
    <p:sldId id="478" r:id="rId11"/>
    <p:sldId id="421" r:id="rId12"/>
  </p:sldIdLst>
  <p:sldSz cx="12192000" cy="6858000"/>
  <p:notesSz cx="6808788" cy="9940925"/>
  <p:defaultTextStyle>
    <a:defPPr>
      <a:defRPr lang="ru-RU"/>
    </a:defPPr>
    <a:lvl1pPr marL="0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4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8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6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81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20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54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92" algn="l" defTabSz="9140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Стандартный раздел" id="{F0B29B9E-B315-504B-AA6F-206A059E4670}">
          <p14:sldIdLst>
            <p14:sldId id="405"/>
            <p14:sldId id="409"/>
            <p14:sldId id="469"/>
            <p14:sldId id="410"/>
            <p14:sldId id="411"/>
            <p14:sldId id="470"/>
          </p14:sldIdLst>
        </p14:section>
        <p14:section name="ЖИЛЬЕ" id="{A2309343-7034-EA4C-A40B-58140D1DC240}">
          <p14:sldIdLst>
            <p14:sldId id="413"/>
            <p14:sldId id="334"/>
            <p14:sldId id="389"/>
            <p14:sldId id="394"/>
            <p14:sldId id="475"/>
            <p14:sldId id="399"/>
          </p14:sldIdLst>
        </p14:section>
        <p14:section name="ЗАНЯТОСТЬ" id="{042F9523-C207-7646-B1CD-BA72100F00D5}">
          <p14:sldIdLst>
            <p14:sldId id="422"/>
            <p14:sldId id="416"/>
            <p14:sldId id="418"/>
            <p14:sldId id="421"/>
          </p14:sldIdLst>
        </p14:section>
        <p14:section name="ИНФРАСТРУКТУРА" id="{A34EF6B5-47B1-324C-AEFC-AE5A227E988B}">
          <p14:sldIdLst>
            <p14:sldId id="423"/>
            <p14:sldId id="473"/>
          </p14:sldIdLst>
        </p14:section>
        <p14:section name="БЛАГОУСТРОЙСТВО" id="{DC9542BF-C108-324E-A4DA-D323D58BD4DA}">
          <p14:sldIdLst>
            <p14:sldId id="437"/>
          </p14:sldIdLst>
        </p14:section>
        <p14:section name="ИНЖЕНЕРНАЯ ИНФР" id="{531EFD17-1099-9D41-AD42-01D603B2A046}">
          <p14:sldIdLst>
            <p14:sldId id="425"/>
            <p14:sldId id="427"/>
            <p14:sldId id="428"/>
            <p14:sldId id="429"/>
          </p14:sldIdLst>
        </p14:section>
        <p14:section name="ДОРОГИ" id="{C23B37F2-312D-464D-A0F1-B047FA3121EB}">
          <p14:sldIdLst>
            <p14:sldId id="445"/>
          </p14:sldIdLst>
        </p14:section>
        <p14:section name="СОСТ" id="{DEC14DD5-B879-F94B-8F72-3481C5FF4EB7}">
          <p14:sldIdLst>
            <p14:sldId id="452"/>
            <p14:sldId id="453"/>
            <p14:sldId id="455"/>
            <p14:sldId id="474"/>
            <p14:sldId id="457"/>
            <p14:sldId id="458"/>
            <p14:sldId id="459"/>
            <p14:sldId id="479"/>
            <p14:sldId id="480"/>
            <p14:sldId id="476"/>
            <p14:sldId id="4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ркулов Владислав Васильевич" initials="МВ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43C"/>
    <a:srgbClr val="00CC00"/>
    <a:srgbClr val="EBF1E3"/>
    <a:srgbClr val="B9D08C"/>
    <a:srgbClr val="D1F1DB"/>
    <a:srgbClr val="B2B2B2"/>
    <a:srgbClr val="C5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9" d="100"/>
          <a:sy n="119" d="100"/>
        </p:scale>
        <p:origin x="-13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163" cy="49847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>
              <a:latin typeface="Microsoft JhengHei" panose="020B0604030504040204" pitchFamily="34" charset="-12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7E07D31-9D3B-411C-B69D-B8357A376AFD}" type="datetimeFigureOut">
              <a:rPr lang="ru-RU" smtClean="0">
                <a:latin typeface="Microsoft JhengHei" panose="020B0604030504040204" pitchFamily="34" charset="-120"/>
              </a:rPr>
              <a:pPr/>
              <a:t>09.08.2021</a:t>
            </a:fld>
            <a:endParaRPr lang="ru-RU" dirty="0">
              <a:latin typeface="Microsoft JhengHei" panose="020B0604030504040204" pitchFamily="34" charset="-12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453"/>
            <a:ext cx="2951163" cy="49847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>
              <a:latin typeface="Microsoft JhengHei" panose="020B0604030504040204" pitchFamily="34" charset="-12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3"/>
            <a:ext cx="2951162" cy="49847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ABF369E-4D4B-45F6-9CB7-5A6800B78FE5}" type="slidenum">
              <a:rPr lang="ru-RU" smtClean="0">
                <a:latin typeface="Microsoft JhengHei" panose="020B0604030504040204" pitchFamily="34" charset="-120"/>
              </a:rPr>
              <a:pPr/>
              <a:t>‹#›</a:t>
            </a:fld>
            <a:endParaRPr lang="ru-RU" dirty="0">
              <a:latin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79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Microsoft JhengHei" panose="020B0604030504040204" pitchFamily="34" charset="-12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Microsoft JhengHei" panose="020B0604030504040204" pitchFamily="34" charset="-120"/>
              </a:defRPr>
            </a:lvl1pPr>
          </a:lstStyle>
          <a:p>
            <a:fld id="{8C66D80B-7F96-44BA-AB36-F30871B44862}" type="datetimeFigureOut">
              <a:rPr lang="ru-RU" smtClean="0"/>
              <a:pPr/>
              <a:t>09.08.2021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3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5"/>
            <a:ext cx="2950475" cy="4987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Microsoft JhengHei" panose="020B0604030504040204" pitchFamily="34" charset="-12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5"/>
            <a:ext cx="2950475" cy="4987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Microsoft JhengHei" panose="020B0604030504040204" pitchFamily="34" charset="-120"/>
              </a:defRPr>
            </a:lvl1pPr>
          </a:lstStyle>
          <a:p>
            <a:fld id="{BEFF31F5-CAE3-45B9-AC32-33854CFBDA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254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074" rtl="0" eaLnBrk="1" latinLnBrk="0" hangingPunct="1">
      <a:defRPr sz="1200" kern="1200">
        <a:solidFill>
          <a:schemeClr val="tx1"/>
        </a:solidFill>
        <a:latin typeface="Microsoft JhengHei" panose="020B0604030504040204" pitchFamily="34" charset="-120"/>
        <a:ea typeface="+mn-ea"/>
        <a:cs typeface="+mn-cs"/>
      </a:defRPr>
    </a:lvl1pPr>
    <a:lvl2pPr marL="457035" algn="l" defTabSz="914074" rtl="0" eaLnBrk="1" latinLnBrk="0" hangingPunct="1">
      <a:defRPr sz="1200" kern="1200">
        <a:solidFill>
          <a:schemeClr val="tx1"/>
        </a:solidFill>
        <a:latin typeface="Microsoft JhengHei" panose="020B0604030504040204" pitchFamily="34" charset="-120"/>
        <a:ea typeface="+mn-ea"/>
        <a:cs typeface="+mn-cs"/>
      </a:defRPr>
    </a:lvl2pPr>
    <a:lvl3pPr marL="914074" algn="l" defTabSz="914074" rtl="0" eaLnBrk="1" latinLnBrk="0" hangingPunct="1">
      <a:defRPr sz="1200" kern="1200">
        <a:solidFill>
          <a:schemeClr val="tx1"/>
        </a:solidFill>
        <a:latin typeface="Microsoft JhengHei" panose="020B0604030504040204" pitchFamily="34" charset="-120"/>
        <a:ea typeface="+mn-ea"/>
        <a:cs typeface="+mn-cs"/>
      </a:defRPr>
    </a:lvl3pPr>
    <a:lvl4pPr marL="1371108" algn="l" defTabSz="914074" rtl="0" eaLnBrk="1" latinLnBrk="0" hangingPunct="1">
      <a:defRPr sz="1200" kern="1200">
        <a:solidFill>
          <a:schemeClr val="tx1"/>
        </a:solidFill>
        <a:latin typeface="Microsoft JhengHei" panose="020B0604030504040204" pitchFamily="34" charset="-120"/>
        <a:ea typeface="+mn-ea"/>
        <a:cs typeface="+mn-cs"/>
      </a:defRPr>
    </a:lvl4pPr>
    <a:lvl5pPr marL="1828146" algn="l" defTabSz="914074" rtl="0" eaLnBrk="1" latinLnBrk="0" hangingPunct="1">
      <a:defRPr sz="1200" kern="1200">
        <a:solidFill>
          <a:schemeClr val="tx1"/>
        </a:solidFill>
        <a:latin typeface="Microsoft JhengHei" panose="020B0604030504040204" pitchFamily="34" charset="-120"/>
        <a:ea typeface="+mn-ea"/>
        <a:cs typeface="+mn-cs"/>
      </a:defRPr>
    </a:lvl5pPr>
    <a:lvl6pPr marL="2285181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20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4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2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F31F5-CAE3-45B9-AC32-33854CFBDA8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47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7412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F31F5-CAE3-45B9-AC32-33854CFBDA8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045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74" indent="0" algn="ctr">
              <a:buNone/>
              <a:defRPr sz="1800"/>
            </a:lvl3pPr>
            <a:lvl4pPr marL="1371108" indent="0" algn="ctr">
              <a:buNone/>
              <a:defRPr sz="1600"/>
            </a:lvl4pPr>
            <a:lvl5pPr marL="1828146" indent="0" algn="ctr">
              <a:buNone/>
              <a:defRPr sz="1600"/>
            </a:lvl5pPr>
            <a:lvl6pPr marL="2285181" indent="0" algn="ctr">
              <a:buNone/>
              <a:defRPr sz="1600"/>
            </a:lvl6pPr>
            <a:lvl7pPr marL="2742220" indent="0" algn="ctr">
              <a:buNone/>
              <a:defRPr sz="1600"/>
            </a:lvl7pPr>
            <a:lvl8pPr marL="3199254" indent="0" algn="ctr">
              <a:buNone/>
              <a:defRPr sz="1600"/>
            </a:lvl8pPr>
            <a:lvl9pPr marL="365629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65F-C5B7-4E2C-BDD8-5ADAA23F98CF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70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79-A14B-4160-B7E1-577E17E621E0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19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BB5F-DE34-4DE6-8AA3-7E29CDD76B50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694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8ADB6-46A8-4A4A-BE0B-62671D85BF46}" type="datetime1">
              <a:rPr lang="en-US" smtClean="0"/>
              <a:pPr/>
              <a:t>8/9/2021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7135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74" indent="0" algn="ctr">
              <a:buNone/>
              <a:defRPr sz="1800"/>
            </a:lvl3pPr>
            <a:lvl4pPr marL="1371108" indent="0" algn="ctr">
              <a:buNone/>
              <a:defRPr sz="1600"/>
            </a:lvl4pPr>
            <a:lvl5pPr marL="1828146" indent="0" algn="ctr">
              <a:buNone/>
              <a:defRPr sz="1600"/>
            </a:lvl5pPr>
            <a:lvl6pPr marL="2285181" indent="0" algn="ctr">
              <a:buNone/>
              <a:defRPr sz="1600"/>
            </a:lvl6pPr>
            <a:lvl7pPr marL="2742220" indent="0" algn="ctr">
              <a:buNone/>
              <a:defRPr sz="1600"/>
            </a:lvl7pPr>
            <a:lvl8pPr marL="3199254" indent="0" algn="ctr">
              <a:buNone/>
              <a:defRPr sz="1600"/>
            </a:lvl8pPr>
            <a:lvl9pPr marL="365629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F91C-7845-41C9-9C1E-D8D5BFE099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9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B12C-4D82-4E6C-824F-02F02C7200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67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D79E-35FB-432A-AE1A-1422104DA7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99D-4566-4241-8FD2-F1A04E87AA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68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08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20" indent="0">
              <a:buNone/>
              <a:defRPr sz="1600" b="1"/>
            </a:lvl7pPr>
            <a:lvl8pPr marL="3199254" indent="0">
              <a:buNone/>
              <a:defRPr sz="1600" b="1"/>
            </a:lvl8pPr>
            <a:lvl9pPr marL="36562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08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20" indent="0">
              <a:buNone/>
              <a:defRPr sz="1600" b="1"/>
            </a:lvl7pPr>
            <a:lvl8pPr marL="3199254" indent="0">
              <a:buNone/>
              <a:defRPr sz="1600" b="1"/>
            </a:lvl8pPr>
            <a:lvl9pPr marL="36562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D4D-A33B-4A66-890A-650846F262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2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E168-3192-4369-901F-4A372746D4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35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2D74-A05F-4B58-933B-FE9BA621E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9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0083-DDCC-476C-A6C1-184CD5F856E5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207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00"/>
            </a:lvl2pPr>
            <a:lvl3pPr marL="914074" indent="0">
              <a:buNone/>
              <a:defRPr sz="1200"/>
            </a:lvl3pPr>
            <a:lvl4pPr marL="1371108" indent="0">
              <a:buNone/>
              <a:defRPr sz="1000"/>
            </a:lvl4pPr>
            <a:lvl5pPr marL="1828146" indent="0">
              <a:buNone/>
              <a:defRPr sz="1000"/>
            </a:lvl5pPr>
            <a:lvl6pPr marL="2285181" indent="0">
              <a:buNone/>
              <a:defRPr sz="1000"/>
            </a:lvl6pPr>
            <a:lvl7pPr marL="2742220" indent="0">
              <a:buNone/>
              <a:defRPr sz="1000"/>
            </a:lvl7pPr>
            <a:lvl8pPr marL="3199254" indent="0">
              <a:buNone/>
              <a:defRPr sz="1000"/>
            </a:lvl8pPr>
            <a:lvl9pPr marL="36562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3B99-BFE6-42B4-91E9-C510CD4D35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43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4" indent="0">
              <a:buNone/>
              <a:defRPr sz="2400"/>
            </a:lvl3pPr>
            <a:lvl4pPr marL="1371108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20" indent="0">
              <a:buNone/>
              <a:defRPr sz="2000"/>
            </a:lvl7pPr>
            <a:lvl8pPr marL="3199254" indent="0">
              <a:buNone/>
              <a:defRPr sz="2000"/>
            </a:lvl8pPr>
            <a:lvl9pPr marL="365629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00"/>
            </a:lvl2pPr>
            <a:lvl3pPr marL="914074" indent="0">
              <a:buNone/>
              <a:defRPr sz="1200"/>
            </a:lvl3pPr>
            <a:lvl4pPr marL="1371108" indent="0">
              <a:buNone/>
              <a:defRPr sz="1000"/>
            </a:lvl4pPr>
            <a:lvl5pPr marL="1828146" indent="0">
              <a:buNone/>
              <a:defRPr sz="1000"/>
            </a:lvl5pPr>
            <a:lvl6pPr marL="2285181" indent="0">
              <a:buNone/>
              <a:defRPr sz="1000"/>
            </a:lvl6pPr>
            <a:lvl7pPr marL="2742220" indent="0">
              <a:buNone/>
              <a:defRPr sz="1000"/>
            </a:lvl7pPr>
            <a:lvl8pPr marL="3199254" indent="0">
              <a:buNone/>
              <a:defRPr sz="1000"/>
            </a:lvl8pPr>
            <a:lvl9pPr marL="36562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0625-2EC1-454F-A383-5830771831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24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0174-A416-4A10-A443-8050FFD00B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26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BFCA-8494-4421-8D81-24DA85410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14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5" indent="0" algn="ctr">
              <a:buNone/>
              <a:defRPr sz="2000"/>
            </a:lvl2pPr>
            <a:lvl3pPr marL="914074" indent="0" algn="ctr">
              <a:buNone/>
              <a:defRPr sz="1800"/>
            </a:lvl3pPr>
            <a:lvl4pPr marL="1371108" indent="0" algn="ctr">
              <a:buNone/>
              <a:defRPr sz="1600"/>
            </a:lvl4pPr>
            <a:lvl5pPr marL="1828146" indent="0" algn="ctr">
              <a:buNone/>
              <a:defRPr sz="1600"/>
            </a:lvl5pPr>
            <a:lvl6pPr marL="2285181" indent="0" algn="ctr">
              <a:buNone/>
              <a:defRPr sz="1600"/>
            </a:lvl6pPr>
            <a:lvl7pPr marL="2742220" indent="0" algn="ctr">
              <a:buNone/>
              <a:defRPr sz="1600"/>
            </a:lvl7pPr>
            <a:lvl8pPr marL="3199254" indent="0" algn="ctr">
              <a:buNone/>
              <a:defRPr sz="1600"/>
            </a:lvl8pPr>
            <a:lvl9pPr marL="365629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652-D24F-4CD7-BA59-59B6C696A8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924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324A-6E82-4EC4-A07C-115A5C57E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0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1493-FFC1-46DD-8916-DC05A62E92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2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C4B2-F137-4875-8246-B0D009756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29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08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20" indent="0">
              <a:buNone/>
              <a:defRPr sz="1600" b="1"/>
            </a:lvl7pPr>
            <a:lvl8pPr marL="3199254" indent="0">
              <a:buNone/>
              <a:defRPr sz="1600" b="1"/>
            </a:lvl8pPr>
            <a:lvl9pPr marL="36562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08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20" indent="0">
              <a:buNone/>
              <a:defRPr sz="1600" b="1"/>
            </a:lvl7pPr>
            <a:lvl8pPr marL="3199254" indent="0">
              <a:buNone/>
              <a:defRPr sz="1600" b="1"/>
            </a:lvl8pPr>
            <a:lvl9pPr marL="36562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45F9-5DD0-4AF2-98D7-D30FDEAF1E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4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C640-0336-4812-8F95-8A23A07883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45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F5C1-7741-4948-8BB3-B7E8218DB14A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4131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E4DD-06A1-4086-9190-6538B3BC1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209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00"/>
            </a:lvl2pPr>
            <a:lvl3pPr marL="914074" indent="0">
              <a:buNone/>
              <a:defRPr sz="1200"/>
            </a:lvl3pPr>
            <a:lvl4pPr marL="1371108" indent="0">
              <a:buNone/>
              <a:defRPr sz="1000"/>
            </a:lvl4pPr>
            <a:lvl5pPr marL="1828146" indent="0">
              <a:buNone/>
              <a:defRPr sz="1000"/>
            </a:lvl5pPr>
            <a:lvl6pPr marL="2285181" indent="0">
              <a:buNone/>
              <a:defRPr sz="1000"/>
            </a:lvl6pPr>
            <a:lvl7pPr marL="2742220" indent="0">
              <a:buNone/>
              <a:defRPr sz="1000"/>
            </a:lvl7pPr>
            <a:lvl8pPr marL="3199254" indent="0">
              <a:buNone/>
              <a:defRPr sz="1000"/>
            </a:lvl8pPr>
            <a:lvl9pPr marL="36562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45D8-850C-4C48-B48B-F1320B42AC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78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4" indent="0">
              <a:buNone/>
              <a:defRPr sz="2400"/>
            </a:lvl3pPr>
            <a:lvl4pPr marL="1371108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20" indent="0">
              <a:buNone/>
              <a:defRPr sz="2000"/>
            </a:lvl7pPr>
            <a:lvl8pPr marL="3199254" indent="0">
              <a:buNone/>
              <a:defRPr sz="2000"/>
            </a:lvl8pPr>
            <a:lvl9pPr marL="365629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00"/>
            </a:lvl2pPr>
            <a:lvl3pPr marL="914074" indent="0">
              <a:buNone/>
              <a:defRPr sz="1200"/>
            </a:lvl3pPr>
            <a:lvl4pPr marL="1371108" indent="0">
              <a:buNone/>
              <a:defRPr sz="1000"/>
            </a:lvl4pPr>
            <a:lvl5pPr marL="1828146" indent="0">
              <a:buNone/>
              <a:defRPr sz="1000"/>
            </a:lvl5pPr>
            <a:lvl6pPr marL="2285181" indent="0">
              <a:buNone/>
              <a:defRPr sz="1000"/>
            </a:lvl6pPr>
            <a:lvl7pPr marL="2742220" indent="0">
              <a:buNone/>
              <a:defRPr sz="1000"/>
            </a:lvl7pPr>
            <a:lvl8pPr marL="3199254" indent="0">
              <a:buNone/>
              <a:defRPr sz="1000"/>
            </a:lvl8pPr>
            <a:lvl9pPr marL="36562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190C-A4CD-4A65-A07D-96B6C2D5DF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354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CA94-A9C2-4D3F-B0F4-7345BBAE8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638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B472-8A1A-4316-B2DF-CCE12AACF7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499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199" y="2125981"/>
            <a:ext cx="518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1" y="3840481"/>
            <a:ext cx="4267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6377941"/>
            <a:ext cx="19507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6377941"/>
            <a:ext cx="14020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6F60F-66C9-454A-BA15-5110A3CEC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6377941"/>
            <a:ext cx="14020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848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6377941"/>
            <a:ext cx="19507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6377941"/>
            <a:ext cx="14020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FD94-AFE6-4DA6-97CA-B3C56C9EE8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6377941"/>
            <a:ext cx="14020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791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1" y="1577341"/>
            <a:ext cx="2651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1" y="1577341"/>
            <a:ext cx="2651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072640" y="6377941"/>
            <a:ext cx="19507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04800" y="6377941"/>
            <a:ext cx="14020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B4FE-F4AE-4540-98E3-8DFC2C56E5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389120" y="6377941"/>
            <a:ext cx="14020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747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072640" y="6377941"/>
            <a:ext cx="19507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04800" y="6377941"/>
            <a:ext cx="14020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0A76-1287-46B3-AEC5-C861960A9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389120" y="6377941"/>
            <a:ext cx="14020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117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072640" y="6377941"/>
            <a:ext cx="19507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04800" y="6377941"/>
            <a:ext cx="14020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B802-67B1-4CE8-80BA-A022D425B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389120" y="6377941"/>
            <a:ext cx="14020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9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25D2-BC57-42C0-9C9D-D6BF258A09A6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02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08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20" indent="0">
              <a:buNone/>
              <a:defRPr sz="1600" b="1"/>
            </a:lvl7pPr>
            <a:lvl8pPr marL="3199254" indent="0">
              <a:buNone/>
              <a:defRPr sz="1600" b="1"/>
            </a:lvl8pPr>
            <a:lvl9pPr marL="36562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4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08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20" indent="0">
              <a:buNone/>
              <a:defRPr sz="1600" b="1"/>
            </a:lvl7pPr>
            <a:lvl8pPr marL="3199254" indent="0">
              <a:buNone/>
              <a:defRPr sz="1600" b="1"/>
            </a:lvl8pPr>
            <a:lvl9pPr marL="36562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A57-0384-448F-9442-85ACA8934921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270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8EAC-57C1-49A2-AEAD-C5D8521417E3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B551-6AE5-45AE-B49F-66AB38D5DA22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11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00"/>
            </a:lvl2pPr>
            <a:lvl3pPr marL="914074" indent="0">
              <a:buNone/>
              <a:defRPr sz="1200"/>
            </a:lvl3pPr>
            <a:lvl4pPr marL="1371108" indent="0">
              <a:buNone/>
              <a:defRPr sz="1000"/>
            </a:lvl4pPr>
            <a:lvl5pPr marL="1828146" indent="0">
              <a:buNone/>
              <a:defRPr sz="1000"/>
            </a:lvl5pPr>
            <a:lvl6pPr marL="2285181" indent="0">
              <a:buNone/>
              <a:defRPr sz="1000"/>
            </a:lvl6pPr>
            <a:lvl7pPr marL="2742220" indent="0">
              <a:buNone/>
              <a:defRPr sz="1000"/>
            </a:lvl7pPr>
            <a:lvl8pPr marL="3199254" indent="0">
              <a:buNone/>
              <a:defRPr sz="1000"/>
            </a:lvl8pPr>
            <a:lvl9pPr marL="36562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9E1A-E44C-46C3-922E-905D2E510C76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84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4" indent="0">
              <a:buNone/>
              <a:defRPr sz="2400"/>
            </a:lvl3pPr>
            <a:lvl4pPr marL="1371108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20" indent="0">
              <a:buNone/>
              <a:defRPr sz="2000"/>
            </a:lvl7pPr>
            <a:lvl8pPr marL="3199254" indent="0">
              <a:buNone/>
              <a:defRPr sz="2000"/>
            </a:lvl8pPr>
            <a:lvl9pPr marL="365629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400"/>
            </a:lvl2pPr>
            <a:lvl3pPr marL="914074" indent="0">
              <a:buNone/>
              <a:defRPr sz="1200"/>
            </a:lvl3pPr>
            <a:lvl4pPr marL="1371108" indent="0">
              <a:buNone/>
              <a:defRPr sz="1000"/>
            </a:lvl4pPr>
            <a:lvl5pPr marL="1828146" indent="0">
              <a:buNone/>
              <a:defRPr sz="1000"/>
            </a:lvl5pPr>
            <a:lvl6pPr marL="2285181" indent="0">
              <a:buNone/>
              <a:defRPr sz="1000"/>
            </a:lvl6pPr>
            <a:lvl7pPr marL="2742220" indent="0">
              <a:buNone/>
              <a:defRPr sz="1000"/>
            </a:lvl7pPr>
            <a:lvl8pPr marL="3199254" indent="0">
              <a:buNone/>
              <a:defRPr sz="1000"/>
            </a:lvl8pPr>
            <a:lvl9pPr marL="36562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1857-0207-410B-9EBB-5945A23E1EBD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188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08" tIns="45702" rIns="91408" bIns="457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8" tIns="45702" rIns="91408" bIns="4570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fld id="{B312456F-9C8C-43D9-9AED-9C121AA5B852}" type="datetime1">
              <a:rPr lang="en-US" smtClean="0"/>
              <a:pPr/>
              <a:t>8/9/2021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fld id="{56EA90B6-5A55-43A8-A4BB-0D4F95ECA9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53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4" r:id="rId12"/>
  </p:sldLayoutIdLst>
  <p:hf hdr="0" ftr="0" dt="0"/>
  <p:txStyles>
    <p:titleStyle>
      <a:lvl1pPr algn="l" defTabSz="9140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1pPr>
      <a:lvl2pPr marL="685554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2pPr>
      <a:lvl3pPr marL="1142592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3pPr>
      <a:lvl4pPr marL="1599626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4pPr>
      <a:lvl5pPr marL="2056663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5pPr>
      <a:lvl6pPr marL="2513700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8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2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9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2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08" tIns="45702" rIns="91408" bIns="457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8" tIns="45702" rIns="91408" bIns="4570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fld id="{EA9FC418-1176-4038-AE11-91E1638A1E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9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0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1pPr>
      <a:lvl2pPr marL="685554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2pPr>
      <a:lvl3pPr marL="1142592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3pPr>
      <a:lvl4pPr marL="1599626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4pPr>
      <a:lvl5pPr marL="2056663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5pPr>
      <a:lvl6pPr marL="2513700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8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2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9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2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08" tIns="45702" rIns="91408" bIns="457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08" tIns="45702" rIns="91408" bIns="4570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fld id="{F8DE93AB-F590-4C64-96BE-A84681B522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08" tIns="45702" rIns="91408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00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0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1pPr>
      <a:lvl2pPr marL="685554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2pPr>
      <a:lvl3pPr marL="1142592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3pPr>
      <a:lvl4pPr marL="1599626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4pPr>
      <a:lvl5pPr marL="2056663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" panose="020B0604030504040204" pitchFamily="34" charset="-120"/>
          <a:ea typeface="+mn-ea"/>
          <a:cs typeface="+mn-cs"/>
        </a:defRPr>
      </a:lvl5pPr>
      <a:lvl6pPr marL="2513700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8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72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9" indent="-228517" algn="l" defTabSz="9140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2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1" y="274321"/>
            <a:ext cx="5486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1" y="1577341"/>
            <a:ext cx="5486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6377941"/>
            <a:ext cx="19507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pPr defTabSz="674604"/>
            <a:endParaRPr lang="ru-RU" sz="13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6377941"/>
            <a:ext cx="140208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pPr defTabSz="674604"/>
            <a:fld id="{F64990A4-7ABE-43CB-B063-D95C2F578037}" type="datetime1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674604"/>
              <a:t>8/9/2021</a:t>
            </a:fld>
            <a:endParaRPr lang="en-US" sz="13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6377941"/>
            <a:ext cx="140208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</a:defRPr>
            </a:lvl1pPr>
          </a:lstStyle>
          <a:p>
            <a:pPr defTabSz="674604"/>
            <a:fld id="{B6F15528-21DE-4FAA-801E-634DDDAF4B2B}" type="slidenum">
              <a:rPr lang="uk-UA" sz="1300" smtClean="0">
                <a:solidFill>
                  <a:prstClr val="black">
                    <a:tint val="75000"/>
                  </a:prstClr>
                </a:solidFill>
              </a:rPr>
              <a:pPr defTabSz="674604"/>
              <a:t>‹#›</a:t>
            </a:fld>
            <a:endParaRPr lang="uk-UA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96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</p:sldLayoutIdLst>
  <p:hf hdr="0" ftr="0" dt="0"/>
  <p:txStyles>
    <p:titleStyle>
      <a:lvl1pPr>
        <a:defRPr>
          <a:latin typeface="Microsoft JhengHei" panose="020B0604030504040204" pitchFamily="34" charset="-120"/>
          <a:ea typeface="+mj-ea"/>
          <a:cs typeface="+mj-cs"/>
        </a:defRPr>
      </a:lvl1pPr>
    </p:titleStyle>
    <p:bodyStyle>
      <a:lvl1pPr marL="0">
        <a:defRPr>
          <a:latin typeface="Microsoft JhengHei" panose="020B0604030504040204" pitchFamily="34" charset="-120"/>
          <a:ea typeface="+mn-ea"/>
          <a:cs typeface="+mn-cs"/>
        </a:defRPr>
      </a:lvl1pPr>
      <a:lvl2pPr marL="337302">
        <a:defRPr>
          <a:latin typeface="+mn-lt"/>
          <a:ea typeface="+mn-ea"/>
          <a:cs typeface="+mn-cs"/>
        </a:defRPr>
      </a:lvl2pPr>
      <a:lvl3pPr marL="674604">
        <a:defRPr>
          <a:latin typeface="+mn-lt"/>
          <a:ea typeface="+mn-ea"/>
          <a:cs typeface="+mn-cs"/>
        </a:defRPr>
      </a:lvl3pPr>
      <a:lvl4pPr marL="1011906">
        <a:defRPr>
          <a:latin typeface="+mn-lt"/>
          <a:ea typeface="+mn-ea"/>
          <a:cs typeface="+mn-cs"/>
        </a:defRPr>
      </a:lvl4pPr>
      <a:lvl5pPr marL="1349208">
        <a:defRPr>
          <a:latin typeface="+mn-lt"/>
          <a:ea typeface="+mn-ea"/>
          <a:cs typeface="+mn-cs"/>
        </a:defRPr>
      </a:lvl5pPr>
      <a:lvl6pPr marL="1686510">
        <a:defRPr>
          <a:latin typeface="+mn-lt"/>
          <a:ea typeface="+mn-ea"/>
          <a:cs typeface="+mn-cs"/>
        </a:defRPr>
      </a:lvl6pPr>
      <a:lvl7pPr marL="2023812">
        <a:defRPr>
          <a:latin typeface="+mn-lt"/>
          <a:ea typeface="+mn-ea"/>
          <a:cs typeface="+mn-cs"/>
        </a:defRPr>
      </a:lvl7pPr>
      <a:lvl8pPr marL="2361114">
        <a:defRPr>
          <a:latin typeface="+mn-lt"/>
          <a:ea typeface="+mn-ea"/>
          <a:cs typeface="+mn-cs"/>
        </a:defRPr>
      </a:lvl8pPr>
      <a:lvl9pPr marL="269841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37302">
        <a:defRPr>
          <a:latin typeface="+mn-lt"/>
          <a:ea typeface="+mn-ea"/>
          <a:cs typeface="+mn-cs"/>
        </a:defRPr>
      </a:lvl2pPr>
      <a:lvl3pPr marL="674604">
        <a:defRPr>
          <a:latin typeface="+mn-lt"/>
          <a:ea typeface="+mn-ea"/>
          <a:cs typeface="+mn-cs"/>
        </a:defRPr>
      </a:lvl3pPr>
      <a:lvl4pPr marL="1011906">
        <a:defRPr>
          <a:latin typeface="+mn-lt"/>
          <a:ea typeface="+mn-ea"/>
          <a:cs typeface="+mn-cs"/>
        </a:defRPr>
      </a:lvl4pPr>
      <a:lvl5pPr marL="1349208">
        <a:defRPr>
          <a:latin typeface="+mn-lt"/>
          <a:ea typeface="+mn-ea"/>
          <a:cs typeface="+mn-cs"/>
        </a:defRPr>
      </a:lvl5pPr>
      <a:lvl6pPr marL="1686510">
        <a:defRPr>
          <a:latin typeface="+mn-lt"/>
          <a:ea typeface="+mn-ea"/>
          <a:cs typeface="+mn-cs"/>
        </a:defRPr>
      </a:lvl6pPr>
      <a:lvl7pPr marL="2023812">
        <a:defRPr>
          <a:latin typeface="+mn-lt"/>
          <a:ea typeface="+mn-ea"/>
          <a:cs typeface="+mn-cs"/>
        </a:defRPr>
      </a:lvl7pPr>
      <a:lvl8pPr marL="2361114">
        <a:defRPr>
          <a:latin typeface="+mn-lt"/>
          <a:ea typeface="+mn-ea"/>
          <a:cs typeface="+mn-cs"/>
        </a:defRPr>
      </a:lvl8pPr>
      <a:lvl9pPr marL="269841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759" y="3636769"/>
            <a:ext cx="9700567" cy="2246763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ea typeface="Microsoft JhengHei" panose="020B0604030504040204" pitchFamily="34" charset="-120"/>
              </a:rPr>
              <a:t>Механизмы</a:t>
            </a:r>
            <a:r>
              <a:rPr lang="ru-RU" sz="2800" b="1" dirty="0" smtClean="0">
                <a:latin typeface="+mj-lt"/>
                <a:ea typeface="Microsoft JhengHei" panose="020B0604030504040204" pitchFamily="34" charset="-120"/>
              </a:rPr>
              <a:t> улучшения жилищных условий </a:t>
            </a:r>
          </a:p>
          <a:p>
            <a:pPr algn="ctr"/>
            <a:r>
              <a:rPr lang="ru-RU" sz="2800" b="1" dirty="0" smtClean="0">
                <a:latin typeface="+mj-lt"/>
                <a:ea typeface="Microsoft JhengHei" panose="020B0604030504040204" pitchFamily="34" charset="-120"/>
              </a:rPr>
              <a:t>на сельских территориях </a:t>
            </a:r>
          </a:p>
          <a:p>
            <a:pPr algn="ctr"/>
            <a:r>
              <a:rPr lang="ru-RU" sz="2800" b="1" dirty="0" smtClean="0">
                <a:latin typeface="+mj-lt"/>
                <a:ea typeface="Microsoft JhengHei" panose="020B0604030504040204" pitchFamily="34" charset="-120"/>
              </a:rPr>
              <a:t>в рамках</a:t>
            </a:r>
            <a:r>
              <a:rPr lang="ru-RU" sz="2800" b="1" dirty="0" smtClean="0">
                <a:latin typeface="+mj-lt"/>
                <a:ea typeface="Microsoft JhengHei" panose="020B0604030504040204" pitchFamily="34" charset="-120"/>
              </a:rPr>
              <a:t/>
            </a:r>
            <a:br>
              <a:rPr lang="ru-RU" sz="2800" b="1" dirty="0" smtClean="0">
                <a:latin typeface="+mj-lt"/>
                <a:ea typeface="Microsoft JhengHei" panose="020B0604030504040204" pitchFamily="34" charset="-120"/>
              </a:rPr>
            </a:br>
            <a:r>
              <a:rPr lang="ru-RU" sz="2800" b="1" dirty="0" smtClean="0">
                <a:latin typeface="+mj-lt"/>
                <a:ea typeface="Microsoft JhengHei" panose="020B0604030504040204" pitchFamily="34" charset="-120"/>
              </a:rPr>
              <a:t>государственной программы Российской Федерации «Комплексное развитие сельских территорий»</a:t>
            </a:r>
            <a:endParaRPr lang="ru-RU" sz="2800" b="1" dirty="0">
              <a:latin typeface="+mj-lt"/>
              <a:ea typeface="Microsoft JhengHei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08"/>
            <a:ext cx="12192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95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3933" y="698945"/>
            <a:ext cx="11025578" cy="5436832"/>
            <a:chOff x="39431" y="682404"/>
            <a:chExt cx="8081190" cy="3562003"/>
          </a:xfrm>
        </p:grpSpPr>
        <p:sp>
          <p:nvSpPr>
            <p:cNvPr id="14" name="Полилиния 13"/>
            <p:cNvSpPr/>
            <p:nvPr/>
          </p:nvSpPr>
          <p:spPr>
            <a:xfrm>
              <a:off x="994682" y="682404"/>
              <a:ext cx="6474324" cy="622629"/>
            </a:xfrm>
            <a:custGeom>
              <a:avLst/>
              <a:gdLst>
                <a:gd name="connsiteX0" fmla="*/ 0 w 4977994"/>
                <a:gd name="connsiteY0" fmla="*/ 0 h 642073"/>
                <a:gd name="connsiteX1" fmla="*/ 4977994 w 4977994"/>
                <a:gd name="connsiteY1" fmla="*/ 0 h 642073"/>
                <a:gd name="connsiteX2" fmla="*/ 4977994 w 4977994"/>
                <a:gd name="connsiteY2" fmla="*/ 642073 h 642073"/>
                <a:gd name="connsiteX3" fmla="*/ 0 w 4977994"/>
                <a:gd name="connsiteY3" fmla="*/ 642073 h 642073"/>
                <a:gd name="connsiteX4" fmla="*/ 0 w 4977994"/>
                <a:gd name="connsiteY4" fmla="*/ 0 h 64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994" h="642073">
                  <a:moveTo>
                    <a:pt x="0" y="0"/>
                  </a:moveTo>
                  <a:lnTo>
                    <a:pt x="4977994" y="0"/>
                  </a:lnTo>
                  <a:lnTo>
                    <a:pt x="4977994" y="642073"/>
                  </a:lnTo>
                  <a:lnTo>
                    <a:pt x="0" y="642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0946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Государственная программа Российской Федерации </a:t>
              </a:r>
            </a:p>
            <a:p>
              <a:pPr algn="ctr" defTabSz="710946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«Комплексное развитие сельских территорий», утвержденная постановлением Правительства Российской Федерации </a:t>
              </a:r>
              <a:r>
                <a:rPr lang="ru-RU" sz="16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от 31.05.2019 № 696</a:t>
              </a:r>
              <a:endParaRPr lang="ru-RU" sz="1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9431" y="1626618"/>
              <a:ext cx="5850496" cy="561922"/>
            </a:xfrm>
            <a:custGeom>
              <a:avLst/>
              <a:gdLst>
                <a:gd name="connsiteX0" fmla="*/ 0 w 3398685"/>
                <a:gd name="connsiteY0" fmla="*/ 0 h 830589"/>
                <a:gd name="connsiteX1" fmla="*/ 3398685 w 3398685"/>
                <a:gd name="connsiteY1" fmla="*/ 0 h 830589"/>
                <a:gd name="connsiteX2" fmla="*/ 3398685 w 3398685"/>
                <a:gd name="connsiteY2" fmla="*/ 830589 h 830589"/>
                <a:gd name="connsiteX3" fmla="*/ 0 w 3398685"/>
                <a:gd name="connsiteY3" fmla="*/ 830589 h 830589"/>
                <a:gd name="connsiteX4" fmla="*/ 0 w 3398685"/>
                <a:gd name="connsiteY4" fmla="*/ 0 h 83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685" h="830589">
                  <a:moveTo>
                    <a:pt x="3398685" y="1"/>
                  </a:moveTo>
                  <a:lnTo>
                    <a:pt x="0" y="1"/>
                  </a:lnTo>
                  <a:lnTo>
                    <a:pt x="0" y="830588"/>
                  </a:lnTo>
                  <a:lnTo>
                    <a:pt x="3398685" y="830588"/>
                  </a:lnTo>
                  <a:lnTo>
                    <a:pt x="3398685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1" rIns="10160" bIns="10160" numCol="1" spcCol="1270" anchor="ctr" anchorCtr="0">
              <a:noAutofit/>
            </a:bodyPr>
            <a:lstStyle/>
            <a:p>
              <a:pPr algn="ctr" defTabSz="7109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Ведомственный проект </a:t>
              </a:r>
              <a:r>
                <a:rPr lang="ru-RU" sz="14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«Развитие жилищного строительства на сельских территориях и повышение уровня благоустройства домовладений»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9432" y="2569092"/>
              <a:ext cx="1376558" cy="1659550"/>
            </a:xfrm>
            <a:custGeom>
              <a:avLst/>
              <a:gdLst>
                <a:gd name="connsiteX0" fmla="*/ 0 w 1700327"/>
                <a:gd name="connsiteY0" fmla="*/ 0 h 2382509"/>
                <a:gd name="connsiteX1" fmla="*/ 1700327 w 1700327"/>
                <a:gd name="connsiteY1" fmla="*/ 0 h 2382509"/>
                <a:gd name="connsiteX2" fmla="*/ 1700327 w 1700327"/>
                <a:gd name="connsiteY2" fmla="*/ 2382509 h 2382509"/>
                <a:gd name="connsiteX3" fmla="*/ 0 w 1700327"/>
                <a:gd name="connsiteY3" fmla="*/ 2382509 h 2382509"/>
                <a:gd name="connsiteX4" fmla="*/ 0 w 1700327"/>
                <a:gd name="connsiteY4" fmla="*/ 0 h 238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327" h="2382509">
                  <a:moveTo>
                    <a:pt x="0" y="0"/>
                  </a:moveTo>
                  <a:lnTo>
                    <a:pt x="1700327" y="0"/>
                  </a:lnTo>
                  <a:lnTo>
                    <a:pt x="1700327" y="2382509"/>
                  </a:lnTo>
                  <a:lnTo>
                    <a:pt x="0" y="2382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Механизм № 1 (Сельская ипотека)</a:t>
              </a: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Субсидии </a:t>
              </a:r>
              <a:r>
                <a:rPr lang="ru-RU" sz="12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российским кредитным организациям и акционерному обществу «ДОМ.РФ» по выданным (приобретенным) жилищным (ипотечным) кредитам (займам)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609998" y="2563836"/>
              <a:ext cx="1450300" cy="1659550"/>
            </a:xfrm>
            <a:custGeom>
              <a:avLst/>
              <a:gdLst>
                <a:gd name="connsiteX0" fmla="*/ 0 w 682301"/>
                <a:gd name="connsiteY0" fmla="*/ 0 h 1212975"/>
                <a:gd name="connsiteX1" fmla="*/ 682301 w 682301"/>
                <a:gd name="connsiteY1" fmla="*/ 0 h 1212975"/>
                <a:gd name="connsiteX2" fmla="*/ 682301 w 682301"/>
                <a:gd name="connsiteY2" fmla="*/ 1212975 h 1212975"/>
                <a:gd name="connsiteX3" fmla="*/ 0 w 682301"/>
                <a:gd name="connsiteY3" fmla="*/ 1212975 h 1212975"/>
                <a:gd name="connsiteX4" fmla="*/ 0 w 682301"/>
                <a:gd name="connsiteY4" fmla="*/ 0 h 121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301" h="1212975">
                  <a:moveTo>
                    <a:pt x="0" y="0"/>
                  </a:moveTo>
                  <a:lnTo>
                    <a:pt x="682301" y="0"/>
                  </a:lnTo>
                  <a:lnTo>
                    <a:pt x="682301" y="1212975"/>
                  </a:lnTo>
                  <a:lnTo>
                    <a:pt x="0" y="1212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Механизм № 2 </a:t>
              </a:r>
              <a:endParaRPr lang="ru-RU" sz="12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льготное кредитование граждан на цели благоустройства</a:t>
              </a: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)</a:t>
              </a: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Субсидии </a:t>
              </a:r>
              <a:r>
                <a:rPr lang="ru-RU" sz="12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российским кредитным организациям по выданным потребительским кредитам (займам)</a:t>
              </a:r>
              <a:endParaRPr lang="ru-RU" sz="12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216503" y="2562820"/>
              <a:ext cx="1474103" cy="1681587"/>
            </a:xfrm>
            <a:custGeom>
              <a:avLst/>
              <a:gdLst>
                <a:gd name="connsiteX0" fmla="*/ 0 w 886817"/>
                <a:gd name="connsiteY0" fmla="*/ 0 h 1233648"/>
                <a:gd name="connsiteX1" fmla="*/ 886817 w 886817"/>
                <a:gd name="connsiteY1" fmla="*/ 0 h 1233648"/>
                <a:gd name="connsiteX2" fmla="*/ 886817 w 886817"/>
                <a:gd name="connsiteY2" fmla="*/ 1233648 h 1233648"/>
                <a:gd name="connsiteX3" fmla="*/ 0 w 886817"/>
                <a:gd name="connsiteY3" fmla="*/ 1233648 h 1233648"/>
                <a:gd name="connsiteX4" fmla="*/ 0 w 886817"/>
                <a:gd name="connsiteY4" fmla="*/ 0 h 1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17" h="1233648">
                  <a:moveTo>
                    <a:pt x="0" y="0"/>
                  </a:moveTo>
                  <a:lnTo>
                    <a:pt x="886817" y="0"/>
                  </a:lnTo>
                  <a:lnTo>
                    <a:pt x="886817" y="1233648"/>
                  </a:lnTo>
                  <a:lnTo>
                    <a:pt x="0" y="123364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09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Механизм № 3</a:t>
              </a:r>
            </a:p>
            <a:p>
              <a:pPr algn="ctr" defTabSz="7109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(социальные выплаты)</a:t>
              </a:r>
            </a:p>
            <a:p>
              <a:pPr algn="ctr" defTabSz="7109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 defTabSz="7109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Социальные выплаты гражданам на улучшение </a:t>
              </a:r>
              <a:r>
                <a:rPr lang="ru-RU" sz="1200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жилищных </a:t>
              </a: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условий</a:t>
              </a:r>
              <a:endParaRPr lang="ru-RU" sz="1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955133" y="2557564"/>
              <a:ext cx="1458589" cy="1681591"/>
            </a:xfrm>
            <a:custGeom>
              <a:avLst/>
              <a:gdLst>
                <a:gd name="connsiteX0" fmla="*/ 0 w 259558"/>
                <a:gd name="connsiteY0" fmla="*/ 0 h 129779"/>
                <a:gd name="connsiteX1" fmla="*/ 259558 w 259558"/>
                <a:gd name="connsiteY1" fmla="*/ 0 h 129779"/>
                <a:gd name="connsiteX2" fmla="*/ 259558 w 259558"/>
                <a:gd name="connsiteY2" fmla="*/ 129779 h 129779"/>
                <a:gd name="connsiteX3" fmla="*/ 0 w 259558"/>
                <a:gd name="connsiteY3" fmla="*/ 129779 h 129779"/>
                <a:gd name="connsiteX4" fmla="*/ 0 w 259558"/>
                <a:gd name="connsiteY4" fmla="*/ 0 h 12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58" h="129779">
                  <a:moveTo>
                    <a:pt x="0" y="0"/>
                  </a:moveTo>
                  <a:lnTo>
                    <a:pt x="259558" y="0"/>
                  </a:lnTo>
                  <a:lnTo>
                    <a:pt x="259558" y="129779"/>
                  </a:lnTo>
                  <a:lnTo>
                    <a:pt x="0" y="129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Механизм № 4</a:t>
              </a: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</a:t>
              </a:r>
              <a:r>
                <a:rPr lang="ru-RU" sz="1200" b="1" dirty="0" err="1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найм</a:t>
              </a: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жилого помещения)</a:t>
              </a: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Субсидии местным бюджетам на строительство жилья для предоставления гражданам по договорам найма жилого помещения </a:t>
              </a:r>
              <a:endParaRPr lang="ru-RU" sz="12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648322" y="2547054"/>
              <a:ext cx="1472299" cy="1681588"/>
            </a:xfrm>
            <a:custGeom>
              <a:avLst/>
              <a:gdLst>
                <a:gd name="connsiteX0" fmla="*/ 0 w 259558"/>
                <a:gd name="connsiteY0" fmla="*/ 0 h 706345"/>
                <a:gd name="connsiteX1" fmla="*/ 259558 w 259558"/>
                <a:gd name="connsiteY1" fmla="*/ 0 h 706345"/>
                <a:gd name="connsiteX2" fmla="*/ 259558 w 259558"/>
                <a:gd name="connsiteY2" fmla="*/ 706345 h 706345"/>
                <a:gd name="connsiteX3" fmla="*/ 0 w 259558"/>
                <a:gd name="connsiteY3" fmla="*/ 706345 h 706345"/>
                <a:gd name="connsiteX4" fmla="*/ 0 w 259558"/>
                <a:gd name="connsiteY4" fmla="*/ 0 h 70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58" h="706345">
                  <a:moveTo>
                    <a:pt x="0" y="0"/>
                  </a:moveTo>
                  <a:lnTo>
                    <a:pt x="259558" y="0"/>
                  </a:lnTo>
                  <a:lnTo>
                    <a:pt x="259558" y="706345"/>
                  </a:lnTo>
                  <a:lnTo>
                    <a:pt x="0" y="7063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2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Механизм № 5</a:t>
              </a:r>
            </a:p>
            <a:p>
              <a:pPr algn="ctr" defTabSz="5332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(льготные кредиты ИП и организациям на строительство жилых помещений)</a:t>
              </a:r>
            </a:p>
            <a:p>
              <a:pPr algn="ctr" defTabSz="5332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 defTabSz="6220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Субсидии российским кредитным организациям по выданным </a:t>
              </a: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кредитам </a:t>
              </a:r>
              <a:r>
                <a:rPr lang="ru-RU" sz="1200" dirty="0" smtClean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(займам)</a:t>
              </a:r>
              <a:endParaRPr lang="ru-RU" sz="12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" name="Нашивка 1"/>
          <p:cNvSpPr/>
          <p:nvPr/>
        </p:nvSpPr>
        <p:spPr>
          <a:xfrm rot="5400000">
            <a:off x="1171680" y="2972624"/>
            <a:ext cx="261257" cy="604158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21" name="Нашивка 20"/>
          <p:cNvSpPr/>
          <p:nvPr/>
        </p:nvSpPr>
        <p:spPr>
          <a:xfrm rot="5400000">
            <a:off x="3189465" y="2956580"/>
            <a:ext cx="261257" cy="604158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24" name="Нашивка 23"/>
          <p:cNvSpPr/>
          <p:nvPr/>
        </p:nvSpPr>
        <p:spPr>
          <a:xfrm rot="5400000">
            <a:off x="5575143" y="2972626"/>
            <a:ext cx="261257" cy="604158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7616992" y="2964605"/>
            <a:ext cx="261257" cy="604158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27" name="Нашивка 26"/>
          <p:cNvSpPr/>
          <p:nvPr/>
        </p:nvSpPr>
        <p:spPr>
          <a:xfrm rot="5400000">
            <a:off x="10524037" y="2972624"/>
            <a:ext cx="261257" cy="604158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3353312" y="1602703"/>
            <a:ext cx="261257" cy="604158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 rot="5400000">
            <a:off x="8823671" y="1626764"/>
            <a:ext cx="261257" cy="604158"/>
          </a:xfrm>
          <a:prstGeom prst="chevr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Microsoft JhengHei" panose="020B0604030504040204" pitchFamily="34" charset="-12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8710863" y="2132117"/>
            <a:ext cx="2743200" cy="857685"/>
          </a:xfrm>
          <a:custGeom>
            <a:avLst/>
            <a:gdLst>
              <a:gd name="connsiteX0" fmla="*/ 0 w 3398685"/>
              <a:gd name="connsiteY0" fmla="*/ 0 h 830589"/>
              <a:gd name="connsiteX1" fmla="*/ 3398685 w 3398685"/>
              <a:gd name="connsiteY1" fmla="*/ 0 h 830589"/>
              <a:gd name="connsiteX2" fmla="*/ 3398685 w 3398685"/>
              <a:gd name="connsiteY2" fmla="*/ 830589 h 830589"/>
              <a:gd name="connsiteX3" fmla="*/ 0 w 3398685"/>
              <a:gd name="connsiteY3" fmla="*/ 830589 h 830589"/>
              <a:gd name="connsiteX4" fmla="*/ 0 w 3398685"/>
              <a:gd name="connsiteY4" fmla="*/ 0 h 83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685" h="830589">
                <a:moveTo>
                  <a:pt x="3398685" y="1"/>
                </a:moveTo>
                <a:lnTo>
                  <a:pt x="0" y="1"/>
                </a:lnTo>
                <a:lnTo>
                  <a:pt x="0" y="830588"/>
                </a:lnTo>
                <a:lnTo>
                  <a:pt x="3398685" y="830588"/>
                </a:lnTo>
                <a:lnTo>
                  <a:pt x="3398685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1" rIns="10160" bIns="10160" numCol="1" spcCol="1270" anchor="ctr" anchorCtr="0">
            <a:noAutofit/>
          </a:bodyPr>
          <a:lstStyle/>
          <a:p>
            <a:pPr algn="ctr" defTabSz="71094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Ведомственный проект </a:t>
            </a:r>
            <a:r>
              <a:rPr lang="ru-RU" sz="14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«Содействие занятости сельского </a:t>
            </a:r>
            <a:r>
              <a:rPr lang="ru-RU" sz="14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населения</a:t>
            </a:r>
            <a:r>
              <a:rPr lang="ru-RU" sz="14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»</a:t>
            </a:r>
            <a:endParaRPr lang="ru-RU" sz="1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1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0436" y="4482845"/>
            <a:ext cx="2984848" cy="223863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2827" y="8061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a typeface="Microsoft JhengHei" panose="020B0604030504040204" pitchFamily="34" charset="-120"/>
              </a:rPr>
              <a:t>СЕЛЬСКАЯ ИПОТЕКА </a:t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0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(постановление Правительства Российской Федерации от  30.11.2019 № 1567)</a:t>
            </a:r>
            <a:endParaRPr lang="ru-RU" sz="2800" b="1" dirty="0">
              <a:ea typeface="Microsoft JhengHei" panose="020B0604030504040204" pitchFamily="34" charset="-12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7632" y="1403691"/>
            <a:ext cx="10726851" cy="466824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Цели ипотечного 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кредита (займа) для строительства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или приобретения 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жилья на сельских территориях (сельских агломерациях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) гражданам Российской  Федерации</a:t>
            </a:r>
            <a:endParaRPr lang="ru-RU" sz="1800" b="1" dirty="0" smtClean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Процентная ставка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0,1</a:t>
            </a:r>
            <a:r>
              <a:rPr lang="ru-RU" sz="1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%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3</a:t>
            </a:r>
            <a:r>
              <a:rPr lang="ru-RU" sz="1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%</a:t>
            </a:r>
            <a:r>
              <a:rPr lang="ru-RU" sz="1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годовых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Предельная </a:t>
            </a:r>
            <a:r>
              <a:rPr lang="ru-RU" sz="1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величина кредита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по каждой кредитной сделке установлена на следующем уровне: </a:t>
            </a:r>
          </a:p>
          <a:p>
            <a:pPr marL="359871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3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млн 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рублей (включительно) – для жилых помещений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(жилых домов) субъектов 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Российской Федерации, за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исключением Ленинградской области, Ямало-Ненецкого автономного округа, субъектов 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Российской Федерации Дальневосточного федерального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округа</a:t>
            </a:r>
            <a:endParaRPr lang="ru-RU" sz="1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marL="359871" indent="0" algn="just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5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млн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рублей (включительно) – для жилых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помещений, расположенных на территории 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Ленинградской области, Ямало-Ненецкого автономного округа, субъектов Российской Федерации Дальневосточного федерального округа</a:t>
            </a:r>
            <a:endParaRPr lang="ru-RU" sz="1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/>
            <a:r>
              <a:rPr lang="ru-RU" sz="1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Срок ипотечного кредитования 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25</a:t>
            </a:r>
            <a:r>
              <a:rPr lang="ru-RU" sz="1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лет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Первоначальный взнос </a:t>
            </a:r>
            <a:r>
              <a:rPr lang="ru-RU" sz="1800" b="1" dirty="0" smtClean="0">
                <a:solidFill>
                  <a:srgbClr val="00CC0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10 и более </a:t>
            </a:r>
            <a:r>
              <a:rPr lang="ru-RU" sz="1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%</a:t>
            </a:r>
            <a:endParaRPr lang="ru-RU" sz="1800" b="1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87633" y="2725822"/>
            <a:ext cx="8988363" cy="2554127"/>
          </a:xfrm>
          <a:prstGeom prst="rect">
            <a:avLst/>
          </a:prstGeom>
        </p:spPr>
        <p:txBody>
          <a:bodyPr vert="horz" lIns="91408" tIns="45702" rIns="91408" bIns="45702" rtlCol="0">
            <a:noAutofit/>
          </a:bodyPr>
          <a:lstStyle>
            <a:lvl1pPr marL="228517" indent="-228517" algn="l" defTabSz="91407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JhengHei" panose="020B0604030504040204" pitchFamily="34" charset="-120"/>
                <a:ea typeface="+mn-ea"/>
                <a:cs typeface="+mn-cs"/>
              </a:defRPr>
            </a:lvl1pPr>
            <a:lvl2pPr marL="685554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" panose="020B0604030504040204" pitchFamily="34" charset="-120"/>
                <a:ea typeface="+mn-ea"/>
                <a:cs typeface="+mn-cs"/>
              </a:defRPr>
            </a:lvl2pPr>
            <a:lvl3pPr marL="1142592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+mn-ea"/>
                <a:cs typeface="+mn-cs"/>
              </a:defRPr>
            </a:lvl3pPr>
            <a:lvl4pPr marL="1599626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+mn-ea"/>
                <a:cs typeface="+mn-cs"/>
              </a:defRPr>
            </a:lvl4pPr>
            <a:lvl5pPr marL="2056663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+mn-ea"/>
                <a:cs typeface="+mn-cs"/>
              </a:defRPr>
            </a:lvl5pPr>
            <a:lvl6pPr marL="2513700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38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72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09" indent="-228517" algn="l" defTabSz="91407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dirty="0" smtClean="0">
              <a:ea typeface="Microsoft JhengHei" panose="020B0604030504040204" pitchFamily="34" charset="-12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4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0200" y="4805167"/>
            <a:ext cx="2555084" cy="191631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2827" y="184484"/>
            <a:ext cx="10515600" cy="11493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a typeface="Microsoft JhengHei" panose="020B0604030504040204" pitchFamily="34" charset="-120"/>
              </a:rPr>
              <a:t/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800" b="1" dirty="0" smtClean="0">
                <a:ea typeface="Microsoft JhengHei" panose="020B0604030504040204" pitchFamily="34" charset="-120"/>
              </a:rPr>
              <a:t>ЛЬГОТНЫЙ </a:t>
            </a:r>
            <a:r>
              <a:rPr lang="ru-RU" sz="2800" b="1" dirty="0">
                <a:ea typeface="Microsoft JhengHei" panose="020B0604030504040204" pitchFamily="34" charset="-120"/>
              </a:rPr>
              <a:t>ПОТРЕБИТЕЛЬСКИЙ </a:t>
            </a:r>
            <a:r>
              <a:rPr lang="ru-RU" sz="2800" b="1" dirty="0" smtClean="0">
                <a:ea typeface="Microsoft JhengHei" panose="020B0604030504040204" pitchFamily="34" charset="-120"/>
              </a:rPr>
              <a:t>КРЕДИТ</a:t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0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(постановление Правительства Российской Федерации от 26.11.2019 № 1514)</a:t>
            </a:r>
            <a:endParaRPr lang="ru-RU" sz="2800" b="1" dirty="0">
              <a:ea typeface="Microsoft JhengHei" panose="020B0604030504040204" pitchFamily="34" charset="-12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425" y="1028700"/>
            <a:ext cx="10858500" cy="5331995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endParaRPr lang="ru-RU" sz="3800" b="1" dirty="0" smtClean="0">
              <a:latin typeface="+mj-lt"/>
              <a:ea typeface="Microsoft JhengHei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Цели потребительского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кредита (займа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):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на повышение уровня благоустройств домовладений, гражданам Российской Федерации, проживающим на сельских территориях (сельских агломерациях),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ремонт жилых домов (помещений)</a:t>
            </a:r>
            <a:endParaRPr lang="ru-RU" sz="3800" dirty="0" smtClean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Обязательным условием получения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льготного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потребительского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кредита (займа) является постоянное проживание  на сельских территориях (сельских агломерациях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) </a:t>
            </a:r>
            <a:endParaRPr lang="ru-RU" sz="3800" b="1" dirty="0" smtClean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Процентная ставка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от </a:t>
            </a: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1 %</a:t>
            </a: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</a:t>
            </a: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5 %</a:t>
            </a: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годовых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.</a:t>
            </a:r>
            <a:endParaRPr lang="ru-RU" sz="3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Предельная </a:t>
            </a: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величина кредита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по каждой кредитной сделке установлена на следующем уровне: </a:t>
            </a:r>
          </a:p>
          <a:p>
            <a:pPr marL="359871" indent="0" algn="just">
              <a:lnSpc>
                <a:spcPct val="120000"/>
              </a:lnSpc>
              <a:buNone/>
            </a:pP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</a:t>
            </a: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250 тыс.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рублей (включительно) – по кредитам, предоставляемым гражданам субъектов Российской Федерации, за исключением субъектов Российской Федерации Дальневосточного федерального округа и Ленинградской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области</a:t>
            </a:r>
            <a:endParaRPr lang="ru-RU" sz="3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marL="359871" indent="0" algn="just">
              <a:lnSpc>
                <a:spcPct val="120000"/>
              </a:lnSpc>
              <a:buNone/>
            </a:pP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</a:t>
            </a: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300 тыс.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рублей (включительно) – по кредитам, предоставляемым гражданам субъектов Российской Федерации Дальневосточного федерального округа и Ленинградской области </a:t>
            </a:r>
          </a:p>
          <a:p>
            <a:pPr algn="just">
              <a:lnSpc>
                <a:spcPct val="120000"/>
              </a:lnSpc>
            </a:pP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Срок кредитования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</a:t>
            </a: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5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лет</a:t>
            </a:r>
          </a:p>
          <a:p>
            <a:pPr algn="just"/>
            <a:endParaRPr lang="ru-RU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ru-RU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0200" y="4805167"/>
            <a:ext cx="2555084" cy="191631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2827" y="184484"/>
            <a:ext cx="10515600" cy="114939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a typeface="Microsoft JhengHei" panose="020B0604030504040204" pitchFamily="34" charset="-120"/>
              </a:rPr>
              <a:t/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800" b="1" dirty="0" smtClean="0">
                <a:ea typeface="Microsoft JhengHei" panose="020B0604030504040204" pitchFamily="34" charset="-120"/>
              </a:rPr>
              <a:t>ЛЬГОТНЫЙ КРЕДИТ НА СТРОИТЕЛЬСТВО ЖИЛЫХ ПОМЕЩЕНИЙ</a:t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0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(постановление Правительства Российской Федерации от 24.12.2019 № 1804)</a:t>
            </a:r>
            <a:endParaRPr lang="ru-RU" sz="2800" b="1" dirty="0">
              <a:ea typeface="Microsoft JhengHei" panose="020B0604030504040204" pitchFamily="34" charset="-12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425" y="1028700"/>
            <a:ext cx="10858500" cy="533199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endParaRPr lang="ru-RU" sz="3800" b="1" dirty="0" smtClean="0">
              <a:latin typeface="+mj-lt"/>
              <a:ea typeface="Microsoft JhengHei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Цели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кредита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(займа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): на строительство жилых помещений (создание ИЖС) по договору подряда  индивидуальным предпринимателям или организациям, зарегистрированным на сельских территориях (сельских агломерациях)</a:t>
            </a:r>
            <a:endParaRPr lang="ru-RU" sz="3800" dirty="0" smtClean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Обязательным условием получения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льготного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кредита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(займа) является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обязательство заемщика по созданию новых постоянных рабочих мест</a:t>
            </a:r>
            <a:endParaRPr lang="ru-RU" sz="3800" b="1" dirty="0" smtClean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Процентная ставка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от </a:t>
            </a: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1 %</a:t>
            </a: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до </a:t>
            </a: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5 %</a:t>
            </a: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годовых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.</a:t>
            </a:r>
            <a:endParaRPr lang="ru-RU" sz="3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Предельная </a:t>
            </a:r>
            <a:r>
              <a:rPr lang="ru-RU" sz="3800" b="1" dirty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величина кредита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не установлена и зависит от количества создаваемых рабочих мест, а именно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	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при сумме кредита до 5 млн. рублей – не менее 1 рабочего места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	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при сумме кредита от 5 до 10 млн. рублей – не менее 2 рабочих мест и т.д.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	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при сумме кредита от 200 млн. рублей и более – не менее 30 рабочих мест.</a:t>
            </a:r>
            <a:endParaRPr lang="ru-RU" sz="3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ru-RU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pic.588ku.com/element_origin_min_pic/20/16/02/0556b468821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7642" y="4403558"/>
            <a:ext cx="3184358" cy="204261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2827" y="184484"/>
            <a:ext cx="10515600" cy="11493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a typeface="Microsoft JhengHei" panose="020B0604030504040204" pitchFamily="34" charset="-120"/>
              </a:rPr>
              <a:t/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800" b="1" dirty="0" smtClean="0">
                <a:ea typeface="Microsoft JhengHei" panose="020B0604030504040204" pitchFamily="34" charset="-120"/>
              </a:rPr>
              <a:t>СОЦИАЛЬНЫЕ ВЫПЛАТЫ</a:t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0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(постановление Правительства Российской Федерации от 31.05.2019 № 696)</a:t>
            </a:r>
            <a:endParaRPr lang="ru-RU" sz="2800" b="1" dirty="0">
              <a:ea typeface="Microsoft JhengHei" panose="020B0604030504040204" pitchFamily="34" charset="-12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425" y="1028700"/>
            <a:ext cx="10858500" cy="533199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endParaRPr lang="ru-RU" sz="3800" b="1" dirty="0" smtClean="0">
              <a:latin typeface="+mj-lt"/>
              <a:ea typeface="Microsoft JhengHei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Цели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: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на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строительство (приобретение) жилья, в том числе путем участия в долевом строительстве, гражданам Российской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Федерации,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проживающим и работающим на сельских территориях либо изъявившим желание переехать на постоянное место жительства на сельские территории и работать там</a:t>
            </a:r>
          </a:p>
          <a:p>
            <a:pPr lvl="0"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Размер социальной выплаты: 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30 % гражданин 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70 % 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(бюджет </a:t>
            </a:r>
            <a:r>
              <a:rPr lang="ru-RU" sz="3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субъекта РФ + федеральный бюджет)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Порядок предоставления социальных выплат и требования к заявителям определены приложением № 3 к государственной программе Российской Федерации «Комплексное развитие сельских территорий».</a:t>
            </a:r>
            <a:endParaRPr lang="ru-RU" sz="3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None/>
            </a:pPr>
            <a:endParaRPr lang="ru-RU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pic.588ku.com/element_origin_min_pic/20/16/02/0556b468821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937" y="4355432"/>
            <a:ext cx="3072063" cy="209073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2827" y="184484"/>
            <a:ext cx="10515600" cy="11493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a typeface="Microsoft JhengHei" panose="020B0604030504040204" pitchFamily="34" charset="-120"/>
              </a:rPr>
              <a:t/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800" b="1" dirty="0" smtClean="0">
                <a:ea typeface="Microsoft JhengHei" panose="020B0604030504040204" pitchFamily="34" charset="-120"/>
              </a:rPr>
              <a:t>НАЙМ ЖИЛОГО ПОМЕЩЕНИЯ</a:t>
            </a:r>
            <a:br>
              <a:rPr lang="ru-RU" sz="2800" b="1" dirty="0" smtClean="0">
                <a:ea typeface="Microsoft JhengHei" panose="020B0604030504040204" pitchFamily="34" charset="-120"/>
              </a:rPr>
            </a:br>
            <a:r>
              <a:rPr lang="ru-RU" sz="20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(постановление Правительства Российской Федерации от 31.05.2019 № 696)</a:t>
            </a:r>
            <a:endParaRPr lang="ru-RU" sz="2800" b="1" dirty="0">
              <a:ea typeface="Microsoft JhengHei" panose="020B0604030504040204" pitchFamily="34" charset="-12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425" y="1028700"/>
            <a:ext cx="10858500" cy="533199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endParaRPr lang="ru-RU" sz="3800" b="1" dirty="0" smtClean="0">
              <a:latin typeface="+mj-lt"/>
              <a:ea typeface="Microsoft JhengHei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Цели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: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строительство жилья, предоставляемого 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гражданам Российской Федерации, проживающим на сельских территориях, по договору найма жилого помещения</a:t>
            </a: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Форма поддержки</a:t>
            </a: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: субсидии муниципальным образованиям</a:t>
            </a:r>
            <a:endParaRPr lang="ru-RU" sz="3800" dirty="0" smtClean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800" b="1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Размер субсидии: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80 % (бюджет субъекта РФ + федеральный бюджет) + 20 % (местный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 +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работодатель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>
              <a:lnSpc>
                <a:spcPct val="12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Особое условие: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Гражданин имеет право выкупить (в случае непрерывной занятости на этой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сельской территории)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через 5 лет жилое помещение за 10 % от стоимости и через 10 лет за 1 % от стоимости</a:t>
            </a:r>
          </a:p>
          <a:p>
            <a:pPr algn="just"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ea typeface="Microsoft JhengHei" panose="020B0604030504040204" pitchFamily="34" charset="-120"/>
                <a:cs typeface="Times New Roman" pitchFamily="18" charset="0"/>
              </a:rPr>
              <a:t>Порядок предоставления субсидии и требования к заявителям определены приложением №4 к государственной программе Российской Федерации «Комплексное развитие сельских территорий».</a:t>
            </a:r>
            <a:endParaRPr lang="ru-RU" sz="3800" dirty="0">
              <a:latin typeface="Times New Roman" pitchFamily="18" charset="0"/>
              <a:ea typeface="Microsoft JhengHei" panose="020B0604030504040204" pitchFamily="34" charset="-12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90B6-5A55-43A8-A4BB-0D4F95ECA9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883" y="3991674"/>
            <a:ext cx="10515600" cy="11391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ВНИМАНИЕ!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50167" y="6283354"/>
            <a:ext cx="1803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1837F0-6229-4BFB-A1BD-9D2EFF2F3BF0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pPr algn="r"/>
              <a:t>8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41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6CC82EF-B93C-4ACD-9BD9-3CE37ADEA3CD}">
  <we:reference id="wa104381063" version="1.0.0.1" store="ru-RU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7395</TotalTime>
  <Words>629</Words>
  <Application>Microsoft Office PowerPoint</Application>
  <PresentationFormat>Произвольный</PresentationFormat>
  <Paragraphs>74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1_Тема Office</vt:lpstr>
      <vt:lpstr>6_Тема Office</vt:lpstr>
      <vt:lpstr>2_Office Theme</vt:lpstr>
      <vt:lpstr>Слайд 1</vt:lpstr>
      <vt:lpstr>Слайд 2</vt:lpstr>
      <vt:lpstr>СЕЛЬСКАЯ ИПОТЕКА  (постановление Правительства Российской Федерации от  30.11.2019 № 1567)</vt:lpstr>
      <vt:lpstr> ЛЬГОТНЫЙ ПОТРЕБИТЕЛЬСКИЙ КРЕДИТ (постановление Правительства Российской Федерации от 26.11.2019 № 1514)</vt:lpstr>
      <vt:lpstr> ЛЬГОТНЫЙ КРЕДИТ НА СТРОИТЕЛЬСТВО ЖИЛЫХ ПОМЕЩЕНИЙ (постановление Правительства Российской Федерации от 24.12.2019 № 1804)</vt:lpstr>
      <vt:lpstr> СОЦИАЛЬНЫЕ ВЫПЛАТЫ (постановление Правительства Российской Федерации от 31.05.2019 № 696)</vt:lpstr>
      <vt:lpstr> НАЙМ ЖИЛОГО ПОМЕЩЕНИЯ (постановление Правительства Российской Федерации от 31.05.2019 № 696)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АГРАРНАЯ ПОЛИТИКА – ЭФФЕКТИВНОЕ СЕЛЬСОХОЗЯЙСТВЕННОЙ ПРОИЗВОДСТВО И РАЗВИТИЕ СЕЛЬСКИХ ТЕРРИТОРИЙ</dc:title>
  <dc:creator>Шевелкина Ксения Леонидовна</dc:creator>
  <cp:lastModifiedBy>omf2</cp:lastModifiedBy>
  <cp:revision>410</cp:revision>
  <cp:lastPrinted>2020-02-19T08:37:28Z</cp:lastPrinted>
  <dcterms:created xsi:type="dcterms:W3CDTF">2019-12-02T07:05:08Z</dcterms:created>
  <dcterms:modified xsi:type="dcterms:W3CDTF">2021-08-09T15:07:06Z</dcterms:modified>
</cp:coreProperties>
</file>